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</p:sldIdLst>
  <p:sldSz cy="13716000" cx="2438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s0_lxFZHkMLAWcxSxqYE6ZLRP7QF3DlVRdhz4A-7dj8/edit#slide=id.p21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Google Shape;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Trendyol Presentation Template &amp; Slides için </a:t>
            </a:r>
            <a:r>
              <a:rPr lang="en-US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link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L&amp;D Training Slide Template’i kullanarak slidelarımızı oluşturalım :)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7c0ba4de40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27c0ba4de40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7c0ba4de40_0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27c0ba4de40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7c0ba4de40_0_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27c0ba4de40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c0ba4de40_0_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27c0ba4de40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7c0ba4de40_0_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27c0ba4de40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7c0ba4de40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27c0ba4de40_0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7c0ba4de40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27c0ba4de40_0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7c0ba4de40_0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g27c0ba4de40_0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7c0ba4de40_0_1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g27c0ba4de40_0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7c0ba4de40_0_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27c0ba4de40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7c0ba4de40_0_1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g27c0ba4de40_0_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7c0ba4de40_0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g27c0ba4de40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7c0ba4de40_0_2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g27c0ba4de40_0_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7c0ba4de40_0_1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g27c0ba4de40_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7c0ba4de40_0_2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g27c0ba4de40_0_2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7c0ba4de40_0_2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g27c0ba4de40_0_2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7c0ba4de40_0_2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g27c0ba4de40_0_2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7c0ba4de40_0_2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g27c0ba4de40_0_2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c0ba4de40_0_2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g27c0ba4de40_0_2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7c0ba4de40_0_3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g27c0ba4de40_0_3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7c0ba4de40_0_3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g27c0ba4de40_0_3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7c0ba4de40_0_3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9" name="Google Shape;469;g27c0ba4de40_0_3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7c0ba4de40_0_5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9" name="Google Shape;479;g27c0ba4de40_0_5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c0ba4de40_0_4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27c0ba4de40_0_4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7c0ba4de40_0_5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0" name="Google Shape;490;g27c0ba4de40_0_5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7c0ba4de40_0_4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2" name="Google Shape;502;g27c0ba4de40_0_4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c0ba4de40_0_4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3" name="Google Shape;513;g27c0ba4de40_0_4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c0ba4de40_0_4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4" name="Google Shape;524;g27c0ba4de40_0_4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7c0ba4de40_0_4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5" name="Google Shape;535;g27c0ba4de40_0_4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7c0ba4de40_0_5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6" name="Google Shape;546;g27c0ba4de40_0_5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7c0ba4de40_0_5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9" name="Google Shape;559;g27c0ba4de40_0_5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7c0ba4de40_0_5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2" name="Google Shape;572;g27c0ba4de40_0_5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7c0ba4de40_0_6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6" name="Google Shape;586;g27c0ba4de40_0_6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7c0ba4de40_0_6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9" name="Google Shape;599;g27c0ba4de40_0_6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c0ba4de40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g27c0ba4de40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7c0ba4de40_0_6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4" name="Google Shape;614;g27c0ba4de40_0_6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7c0ba4de40_0_6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7" name="Google Shape;627;g27c0ba4de40_0_6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7c0ba4de40_0_4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1" name="Google Shape;641;g27c0ba4de40_0_4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7c0ba4de40_0_4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1" name="Google Shape;651;g27c0ba4de40_0_4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7c0ba4de40_0_4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7" name="Google Shape;667;g27c0ba4de40_0_4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7c0ba4de40_0_3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5" name="Google Shape;675;g27c0ba4de40_0_3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3" name="Google Shape;69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c0ba4de40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27c0ba4de40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7c0ba4de40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g27c0ba4de40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c0ba4de40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27c0ba4de40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ölüm Üst Bilgisi">
  <p:cSld name="Bölüm Üst Bilgisi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/>
          </p:nvPr>
        </p:nvSpPr>
        <p:spPr>
          <a:xfrm>
            <a:off x="1663700" y="3419476"/>
            <a:ext cx="21031199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Calibri"/>
              <a:buNone/>
              <a:defRPr sz="1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1663700" y="9178925"/>
            <a:ext cx="21031199" cy="3000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Calibri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Calibri"/>
              <a:buNone/>
              <a:defRPr sz="4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Calibri"/>
              <a:buNone/>
              <a:defRPr sz="4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Calibri"/>
              <a:buNone/>
              <a:defRPr sz="48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Calibri"/>
              <a:buNone/>
              <a:defRPr sz="48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İki İçerik">
  <p:cSld name="İki İçeri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/>
          <p:nvPr>
            <p:ph type="title"/>
          </p:nvPr>
        </p:nvSpPr>
        <p:spPr>
          <a:xfrm>
            <a:off x="1676400" y="730250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" type="body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rşılaştırma">
  <p:cSld name="Karşılaştırma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1679575" y="730250"/>
            <a:ext cx="21031202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" type="body"/>
          </p:nvPr>
        </p:nvSpPr>
        <p:spPr>
          <a:xfrm>
            <a:off x="1679575" y="3362326"/>
            <a:ext cx="10315576" cy="164782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  <a:defRPr b="1" sz="4800"/>
            </a:lvl2pPr>
            <a:lvl3pPr indent="-2286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  <a:defRPr b="1" sz="4800"/>
            </a:lvl3pPr>
            <a:lvl4pPr indent="-2286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  <a:defRPr b="1" sz="4800"/>
            </a:lvl4pPr>
            <a:lvl5pPr indent="-2286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  <a:defRPr b="1" sz="4800"/>
            </a:lvl5pPr>
            <a:lvl6pPr indent="-3429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2" type="body"/>
          </p:nvPr>
        </p:nvSpPr>
        <p:spPr>
          <a:xfrm>
            <a:off x="12344400" y="3362326"/>
            <a:ext cx="10366376" cy="164782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alnızca Başlık">
  <p:cSld name="Yalnızca Başlı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type="title"/>
          </p:nvPr>
        </p:nvSpPr>
        <p:spPr>
          <a:xfrm>
            <a:off x="1676400" y="730250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İçerik">
  <p:cSld name="Başlıklı İçeri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Calibri"/>
              <a:buNone/>
              <a:defRPr sz="6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" type="body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6350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sz="6400"/>
            </a:lvl1pPr>
            <a:lvl2pPr indent="-6350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sz="6400"/>
            </a:lvl2pPr>
            <a:lvl3pPr indent="-6350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sz="6400"/>
            </a:lvl3pPr>
            <a:lvl4pPr indent="-6350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sz="6400"/>
            </a:lvl4pPr>
            <a:lvl5pPr indent="-6350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sz="6400"/>
            </a:lvl5pPr>
            <a:lvl6pPr indent="-3429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2" type="body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Resim">
  <p:cSld name="Başlıklı Resim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Calibri"/>
              <a:buNone/>
              <a:defRPr sz="6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0" name="Google Shape;60;p16"/>
          <p:cNvSpPr/>
          <p:nvPr>
            <p:ph idx="2" type="pic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indent="-2286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2pPr>
            <a:lvl3pPr indent="-2286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3pPr>
            <a:lvl4pPr indent="-2286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4pPr>
            <a:lvl5pPr indent="-2286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ill Image 1">
  <p:cSld name="TITLE_AND_BODY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/>
          <p:nvPr>
            <p:ph idx="2" type="pic"/>
          </p:nvPr>
        </p:nvSpPr>
        <p:spPr>
          <a:xfrm>
            <a:off x="11177402" y="0"/>
            <a:ext cx="13212900" cy="87702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22203055" y="12802235"/>
            <a:ext cx="5046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ill Image 2">
  <p:cSld name="TITLE_AND_BODY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/>
          <p:nvPr>
            <p:ph idx="2" type="pic"/>
          </p:nvPr>
        </p:nvSpPr>
        <p:spPr>
          <a:xfrm>
            <a:off x="11177402" y="0"/>
            <a:ext cx="13212900" cy="87702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/>
          <p:nvPr>
            <p:ph idx="12" type="sldNum"/>
          </p:nvPr>
        </p:nvSpPr>
        <p:spPr>
          <a:xfrm>
            <a:off x="22203055" y="12835871"/>
            <a:ext cx="50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TITLE_AND_BODY_2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22203055" y="12835871"/>
            <a:ext cx="50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ş 1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idx="12" type="sldNum"/>
          </p:nvPr>
        </p:nvSpPr>
        <p:spPr>
          <a:xfrm>
            <a:off x="22593221" y="12435245"/>
            <a:ext cx="146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ill Image">
  <p:cSld name="2_Fill Imag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/>
          <p:nvPr>
            <p:ph idx="2" type="pic"/>
          </p:nvPr>
        </p:nvSpPr>
        <p:spPr>
          <a:xfrm>
            <a:off x="11177402" y="0"/>
            <a:ext cx="13212952" cy="8770078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5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ş">
  <p:cSld name="Boş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Fill Image">
  <p:cSld name="5_Fill Imag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/>
          <p:nvPr>
            <p:ph idx="2" type="pic"/>
          </p:nvPr>
        </p:nvSpPr>
        <p:spPr>
          <a:xfrm>
            <a:off x="2019266" y="5114897"/>
            <a:ext cx="3060658" cy="3059062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7"/>
          <p:cNvSpPr/>
          <p:nvPr>
            <p:ph idx="3" type="pic"/>
          </p:nvPr>
        </p:nvSpPr>
        <p:spPr>
          <a:xfrm>
            <a:off x="7366451" y="5114897"/>
            <a:ext cx="3060656" cy="3059062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7"/>
          <p:cNvSpPr/>
          <p:nvPr>
            <p:ph idx="4" type="pic"/>
          </p:nvPr>
        </p:nvSpPr>
        <p:spPr>
          <a:xfrm>
            <a:off x="12713637" y="5114897"/>
            <a:ext cx="3060656" cy="3059062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7"/>
          <p:cNvSpPr/>
          <p:nvPr>
            <p:ph idx="5" type="pic"/>
          </p:nvPr>
        </p:nvSpPr>
        <p:spPr>
          <a:xfrm>
            <a:off x="18060823" y="5114897"/>
            <a:ext cx="3060656" cy="3059062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7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ill Image">
  <p:cSld name="1_Fill Imag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Slaydı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3048000" y="2244725"/>
            <a:ext cx="18288001" cy="477520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Calibri"/>
              <a:buNone/>
              <a:defRPr sz="1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3048000" y="7204075"/>
            <a:ext cx="18288001" cy="3311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  <a:defRPr sz="4800"/>
            </a:lvl1pPr>
            <a:lvl2pPr indent="-228600" lvl="1" marL="91440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  <a:defRPr sz="4800"/>
            </a:lvl2pPr>
            <a:lvl3pPr indent="-228600" lvl="2" marL="137160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  <a:defRPr sz="4800"/>
            </a:lvl3pPr>
            <a:lvl4pPr indent="-228600" lvl="3" marL="182880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  <a:defRPr sz="4800"/>
            </a:lvl4pPr>
            <a:lvl5pPr indent="-228600" lvl="4" marL="228600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  <a:defRPr sz="4800"/>
            </a:lvl5pPr>
            <a:lvl6pPr indent="-3429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İçerik">
  <p:cSld name="Başlık ve İçeri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1676400" y="730250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676400" y="730250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b="0" i="0" sz="8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b="0" i="0" sz="8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b="0" i="0" sz="8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b="0" i="0" sz="8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b="0" i="0" sz="8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b="0" i="0" sz="8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b="0" i="0" sz="8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b="0" i="0" sz="8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b="0" i="0" sz="8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84200" lvl="1" marL="9144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84200" lvl="2" marL="13716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84200" lvl="3" marL="18288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84200" lvl="4" marL="22860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84200" lvl="5" marL="2743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84200" lvl="6" marL="32004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84200" lvl="7" marL="36576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84200" lvl="8" marL="41148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ty-siyah-logo.png"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2050477" y="12641112"/>
            <a:ext cx="1877944" cy="6355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35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5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70.png"/><Relationship Id="rId5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6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1.gif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7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6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5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3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Relationship Id="rId4" Type="http://schemas.openxmlformats.org/officeDocument/2006/relationships/image" Target="../media/image4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Relationship Id="rId4" Type="http://schemas.openxmlformats.org/officeDocument/2006/relationships/image" Target="../media/image4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Relationship Id="rId4" Type="http://schemas.openxmlformats.org/officeDocument/2006/relationships/image" Target="../media/image47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Relationship Id="rId4" Type="http://schemas.openxmlformats.org/officeDocument/2006/relationships/image" Target="../media/image42.jpg"/><Relationship Id="rId5" Type="http://schemas.openxmlformats.org/officeDocument/2006/relationships/image" Target="../media/image5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Relationship Id="rId4" Type="http://schemas.openxmlformats.org/officeDocument/2006/relationships/image" Target="../media/image46.jpg"/><Relationship Id="rId5" Type="http://schemas.openxmlformats.org/officeDocument/2006/relationships/image" Target="../media/image49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46.jpg"/><Relationship Id="rId5" Type="http://schemas.openxmlformats.org/officeDocument/2006/relationships/image" Target="../media/image74.png"/><Relationship Id="rId6" Type="http://schemas.openxmlformats.org/officeDocument/2006/relationships/image" Target="../media/image5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Relationship Id="rId4" Type="http://schemas.openxmlformats.org/officeDocument/2006/relationships/image" Target="../media/image51.jpg"/><Relationship Id="rId5" Type="http://schemas.openxmlformats.org/officeDocument/2006/relationships/image" Target="../media/image67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Relationship Id="rId4" Type="http://schemas.openxmlformats.org/officeDocument/2006/relationships/image" Target="../media/image52.jpg"/><Relationship Id="rId5" Type="http://schemas.openxmlformats.org/officeDocument/2006/relationships/image" Target="../media/image6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Relationship Id="rId4" Type="http://schemas.openxmlformats.org/officeDocument/2006/relationships/image" Target="../media/image53.jpg"/><Relationship Id="rId5" Type="http://schemas.openxmlformats.org/officeDocument/2006/relationships/image" Target="../media/image6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Relationship Id="rId4" Type="http://schemas.openxmlformats.org/officeDocument/2006/relationships/image" Target="../media/image65.jpg"/><Relationship Id="rId5" Type="http://schemas.openxmlformats.org/officeDocument/2006/relationships/image" Target="../media/image6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Relationship Id="rId4" Type="http://schemas.openxmlformats.org/officeDocument/2006/relationships/image" Target="../media/image7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png"/><Relationship Id="rId4" Type="http://schemas.openxmlformats.org/officeDocument/2006/relationships/image" Target="../media/image6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Relationship Id="rId4" Type="http://schemas.openxmlformats.org/officeDocument/2006/relationships/image" Target="../media/image7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png"/><Relationship Id="rId4" Type="http://schemas.openxmlformats.org/officeDocument/2006/relationships/image" Target="../media/image61.png"/><Relationship Id="rId5" Type="http://schemas.openxmlformats.org/officeDocument/2006/relationships/hyperlink" Target="https://github.com/sandromancuso/trip-service-kata/tree/master/java/trip-service-kata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/>
        </p:nvSpPr>
        <p:spPr>
          <a:xfrm>
            <a:off x="2069700" y="4329275"/>
            <a:ext cx="206754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9300">
                <a:solidFill>
                  <a:srgbClr val="EF6530"/>
                </a:solidFill>
              </a:rPr>
              <a:t>Clean Code &amp; SOLID &amp; Refactoring</a:t>
            </a:r>
            <a:r>
              <a:rPr b="1" i="0" lang="en-US" sz="9300" u="none" cap="none" strike="noStrike">
                <a:solidFill>
                  <a:srgbClr val="EF6530"/>
                </a:solidFill>
                <a:latin typeface="Arial"/>
                <a:ea typeface="Arial"/>
                <a:cs typeface="Arial"/>
                <a:sym typeface="Arial"/>
              </a:rPr>
              <a:t> TRAINING</a:t>
            </a:r>
            <a:endParaRPr b="1" i="0" sz="9300" u="none" cap="none" strike="noStrike">
              <a:solidFill>
                <a:srgbClr val="EF65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8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8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MEANINGFUL NAMES</a:t>
            </a:r>
            <a:endParaRPr b="1" sz="5100"/>
          </a:p>
        </p:txBody>
      </p:sp>
      <p:pic>
        <p:nvPicPr>
          <p:cNvPr id="187" name="Google Shape;18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933" y="4990425"/>
            <a:ext cx="14035318" cy="476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9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MEANINGFUL NAMES</a:t>
            </a:r>
            <a:endParaRPr b="1" sz="5100"/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2663" y="4799075"/>
            <a:ext cx="13926313" cy="4727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0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MEANINGFUL NAMES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3625" y="3234750"/>
            <a:ext cx="12668250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6950" y="8140075"/>
            <a:ext cx="124396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1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MEANINGFUL NAMES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218" name="Google Shape;21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675" y="5067300"/>
            <a:ext cx="12340324" cy="414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2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2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MEANINGFUL NAMES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228" name="Google Shape;22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232" y="5221224"/>
            <a:ext cx="12344399" cy="414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3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3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MEANINGFUL NAMES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238" name="Google Shape;23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0625" y="5772150"/>
            <a:ext cx="1824990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4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MEANINGFUL NAMES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248" name="Google Shape;24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300" y="5781000"/>
            <a:ext cx="1792605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5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MEANINGFUL NAMES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258" name="Google Shape;25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5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0" y="4160750"/>
            <a:ext cx="756285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0" y="6316200"/>
            <a:ext cx="7620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2000" y="8355100"/>
            <a:ext cx="7543800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6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6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MEANINGFUL NAMES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270" name="Google Shape;27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050" y="5191125"/>
            <a:ext cx="9829800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7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MEANINGFUL NAMES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280" name="Google Shape;28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7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3775" y="4369600"/>
            <a:ext cx="10469775" cy="28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3775" y="7715525"/>
            <a:ext cx="9163050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0"/>
          <p:cNvSpPr/>
          <p:nvPr/>
        </p:nvSpPr>
        <p:spPr>
          <a:xfrm rot="5400000">
            <a:off x="90720" y="1111292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0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-US" sz="5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b="0" i="0" sz="5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53700" y="4629600"/>
            <a:ext cx="6305551" cy="7442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3" name="Google Shape;8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337996" y="1348924"/>
            <a:ext cx="838977" cy="140240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0"/>
          <p:cNvSpPr txBox="1"/>
          <p:nvPr/>
        </p:nvSpPr>
        <p:spPr>
          <a:xfrm>
            <a:off x="3456432" y="3003995"/>
            <a:ext cx="16544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What is Clean Code?</a:t>
            </a:r>
            <a:endParaRPr b="0" i="0" sz="3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5" name="Google Shape;85;p20"/>
          <p:cNvSpPr/>
          <p:nvPr/>
        </p:nvSpPr>
        <p:spPr>
          <a:xfrm>
            <a:off x="2098733" y="2963033"/>
            <a:ext cx="1097400" cy="1097400"/>
          </a:xfrm>
          <a:prstGeom prst="ellipse">
            <a:avLst/>
          </a:prstGeom>
          <a:solidFill>
            <a:srgbClr val="EF653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0"/>
          <p:cNvSpPr txBox="1"/>
          <p:nvPr/>
        </p:nvSpPr>
        <p:spPr>
          <a:xfrm>
            <a:off x="2185433" y="3000558"/>
            <a:ext cx="9240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3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20"/>
          <p:cNvSpPr txBox="1"/>
          <p:nvPr/>
        </p:nvSpPr>
        <p:spPr>
          <a:xfrm>
            <a:off x="3456432" y="6030545"/>
            <a:ext cx="16544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Functions</a:t>
            </a:r>
            <a:endParaRPr b="0" i="0" sz="3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8" name="Google Shape;88;p20"/>
          <p:cNvSpPr txBox="1"/>
          <p:nvPr/>
        </p:nvSpPr>
        <p:spPr>
          <a:xfrm>
            <a:off x="3456417" y="4553658"/>
            <a:ext cx="16544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Meaningful Names</a:t>
            </a:r>
            <a:endParaRPr b="0" i="0" sz="3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" name="Google Shape;89;p20"/>
          <p:cNvSpPr txBox="1"/>
          <p:nvPr/>
        </p:nvSpPr>
        <p:spPr>
          <a:xfrm>
            <a:off x="3456432" y="8812703"/>
            <a:ext cx="16544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Unit Tests</a:t>
            </a:r>
            <a:endParaRPr i="0" sz="3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" name="Google Shape;90;p20"/>
          <p:cNvSpPr txBox="1"/>
          <p:nvPr/>
        </p:nvSpPr>
        <p:spPr>
          <a:xfrm>
            <a:off x="3456432" y="10270387"/>
            <a:ext cx="16544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SOLID</a:t>
            </a:r>
            <a:endParaRPr b="0" i="0" sz="3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1" name="Google Shape;91;p20"/>
          <p:cNvSpPr txBox="1"/>
          <p:nvPr/>
        </p:nvSpPr>
        <p:spPr>
          <a:xfrm>
            <a:off x="2341133" y="12201933"/>
            <a:ext cx="9240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20"/>
          <p:cNvSpPr txBox="1"/>
          <p:nvPr/>
        </p:nvSpPr>
        <p:spPr>
          <a:xfrm>
            <a:off x="3456432" y="11713337"/>
            <a:ext cx="16544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Refactoring </a:t>
            </a:r>
            <a:endParaRPr b="0" i="0" sz="3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" name="Google Shape;93;p20"/>
          <p:cNvSpPr/>
          <p:nvPr/>
        </p:nvSpPr>
        <p:spPr>
          <a:xfrm>
            <a:off x="2098733" y="4404708"/>
            <a:ext cx="1097400" cy="1097400"/>
          </a:xfrm>
          <a:prstGeom prst="ellipse">
            <a:avLst/>
          </a:prstGeom>
          <a:solidFill>
            <a:srgbClr val="EF653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0"/>
          <p:cNvSpPr txBox="1"/>
          <p:nvPr/>
        </p:nvSpPr>
        <p:spPr>
          <a:xfrm>
            <a:off x="2185433" y="4442233"/>
            <a:ext cx="9240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3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20"/>
          <p:cNvSpPr/>
          <p:nvPr/>
        </p:nvSpPr>
        <p:spPr>
          <a:xfrm>
            <a:off x="2098733" y="5888736"/>
            <a:ext cx="1097400" cy="1097400"/>
          </a:xfrm>
          <a:prstGeom prst="ellipse">
            <a:avLst/>
          </a:prstGeom>
          <a:solidFill>
            <a:srgbClr val="EF653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2185433" y="5954358"/>
            <a:ext cx="9240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3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20"/>
          <p:cNvSpPr/>
          <p:nvPr/>
        </p:nvSpPr>
        <p:spPr>
          <a:xfrm>
            <a:off x="2098733" y="7333488"/>
            <a:ext cx="1097400" cy="1097400"/>
          </a:xfrm>
          <a:prstGeom prst="ellipse">
            <a:avLst/>
          </a:prstGeom>
          <a:solidFill>
            <a:srgbClr val="EF653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0"/>
          <p:cNvSpPr/>
          <p:nvPr/>
        </p:nvSpPr>
        <p:spPr>
          <a:xfrm>
            <a:off x="2098733" y="8778240"/>
            <a:ext cx="1097400" cy="1097400"/>
          </a:xfrm>
          <a:prstGeom prst="ellipse">
            <a:avLst/>
          </a:prstGeom>
          <a:solidFill>
            <a:srgbClr val="EF653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0"/>
          <p:cNvSpPr/>
          <p:nvPr/>
        </p:nvSpPr>
        <p:spPr>
          <a:xfrm>
            <a:off x="2098733" y="10222992"/>
            <a:ext cx="1097400" cy="1097400"/>
          </a:xfrm>
          <a:prstGeom prst="ellipse">
            <a:avLst/>
          </a:prstGeom>
          <a:solidFill>
            <a:srgbClr val="EF653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0"/>
          <p:cNvSpPr/>
          <p:nvPr/>
        </p:nvSpPr>
        <p:spPr>
          <a:xfrm>
            <a:off x="2098733" y="11667742"/>
            <a:ext cx="1097400" cy="1097400"/>
          </a:xfrm>
          <a:prstGeom prst="ellipse">
            <a:avLst/>
          </a:prstGeom>
          <a:solidFill>
            <a:srgbClr val="EF653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0"/>
          <p:cNvSpPr txBox="1"/>
          <p:nvPr/>
        </p:nvSpPr>
        <p:spPr>
          <a:xfrm>
            <a:off x="3456432" y="7412008"/>
            <a:ext cx="16544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Comments</a:t>
            </a:r>
            <a:endParaRPr b="0" i="0" sz="3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2" name="Google Shape;102;p20"/>
          <p:cNvSpPr txBox="1"/>
          <p:nvPr/>
        </p:nvSpPr>
        <p:spPr>
          <a:xfrm>
            <a:off x="2185433" y="7366308"/>
            <a:ext cx="9240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0" i="0" sz="3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2185433" y="8831958"/>
            <a:ext cx="9240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0" i="0" sz="3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2185433" y="10220308"/>
            <a:ext cx="9240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b="0" i="0" sz="3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2185433" y="11684858"/>
            <a:ext cx="9240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b="0" i="0" sz="3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8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8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MEANINGFUL NAMES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291" name="Google Shape;29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8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700" y="4937825"/>
            <a:ext cx="135826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6900" y="7914425"/>
            <a:ext cx="1449705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9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9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FUNCTIONS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302" name="Google Shape;30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9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700" y="3711150"/>
            <a:ext cx="15468600" cy="76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0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FUNCTIONS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6450" y="3482550"/>
            <a:ext cx="12763500" cy="91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1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1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41"/>
          <p:cNvPicPr preferRelativeResize="0"/>
          <p:nvPr/>
        </p:nvPicPr>
        <p:blipFill rotWithShape="1">
          <a:blip r:embed="rId4">
            <a:alphaModFix/>
          </a:blip>
          <a:srcRect b="0" l="0" r="12945" t="0"/>
          <a:stretch/>
        </p:blipFill>
        <p:spPr>
          <a:xfrm>
            <a:off x="4912975" y="515450"/>
            <a:ext cx="14663501" cy="1320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2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2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1000" y="5590950"/>
            <a:ext cx="20040149" cy="36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2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FUNCTIONS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334" name="Google Shape;33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0775" y="10366125"/>
            <a:ext cx="1181100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3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3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4825" y="1101700"/>
            <a:ext cx="11307775" cy="1178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45825" y="1558900"/>
            <a:ext cx="10904874" cy="1056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p43"/>
          <p:cNvCxnSpPr/>
          <p:nvPr/>
        </p:nvCxnSpPr>
        <p:spPr>
          <a:xfrm>
            <a:off x="12517050" y="863250"/>
            <a:ext cx="48000" cy="12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4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4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FUNCTIONS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353" name="Google Shape;35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4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625" y="4141000"/>
            <a:ext cx="14935200" cy="70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5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45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FUNCTIONS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363" name="Google Shape;36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5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800" y="4064800"/>
            <a:ext cx="15544800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6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6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FUNCTIONS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373" name="Google Shape;37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6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9725" y="4791075"/>
            <a:ext cx="13544550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7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7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FUNCTIONS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383" name="Google Shape;38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7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700" y="3095000"/>
            <a:ext cx="17086848" cy="94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rPr b="0" i="0" lang="en-US" sz="1900" u="none" cap="none" strike="noStrike">
                <a:solidFill>
                  <a:srgbClr val="FF672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1976502" y="1611375"/>
            <a:ext cx="39156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0" i="0" sz="5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1561850" y="4101200"/>
            <a:ext cx="125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3961575" y="5231000"/>
            <a:ext cx="113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21"/>
          <p:cNvCxnSpPr/>
          <p:nvPr/>
        </p:nvCxnSpPr>
        <p:spPr>
          <a:xfrm rot="10800000">
            <a:off x="3661649" y="3771059"/>
            <a:ext cx="27000" cy="2526300"/>
          </a:xfrm>
          <a:prstGeom prst="straightConnector1">
            <a:avLst/>
          </a:prstGeom>
          <a:noFill/>
          <a:ln cap="flat" cmpd="sng" w="88900">
            <a:solidFill>
              <a:srgbClr val="282D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21"/>
          <p:cNvSpPr txBox="1"/>
          <p:nvPr/>
        </p:nvSpPr>
        <p:spPr>
          <a:xfrm>
            <a:off x="1992827" y="6875500"/>
            <a:ext cx="39156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0" i="0" sz="5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1561850" y="8271800"/>
            <a:ext cx="125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3961575" y="9401600"/>
            <a:ext cx="113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p21"/>
          <p:cNvCxnSpPr/>
          <p:nvPr/>
        </p:nvCxnSpPr>
        <p:spPr>
          <a:xfrm rot="10800000">
            <a:off x="3661649" y="7941659"/>
            <a:ext cx="27000" cy="2526300"/>
          </a:xfrm>
          <a:prstGeom prst="straightConnector1">
            <a:avLst/>
          </a:prstGeom>
          <a:noFill/>
          <a:ln cap="flat" cmpd="sng" w="88900">
            <a:solidFill>
              <a:srgbClr val="282D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21"/>
          <p:cNvSpPr txBox="1"/>
          <p:nvPr/>
        </p:nvSpPr>
        <p:spPr>
          <a:xfrm>
            <a:off x="3961575" y="4678325"/>
            <a:ext cx="7033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28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You are a </a:t>
            </a:r>
            <a:r>
              <a:rPr b="1" lang="en-US" sz="4800">
                <a:solidFill>
                  <a:srgbClr val="FF6720"/>
                </a:solidFill>
                <a:latin typeface="Caveat"/>
                <a:ea typeface="Caveat"/>
                <a:cs typeface="Caveat"/>
                <a:sym typeface="Caveat"/>
              </a:rPr>
              <a:t>programmer</a:t>
            </a:r>
            <a:r>
              <a:rPr b="1" i="0" lang="en-US" sz="4800" u="none" cap="none" strike="noStrik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	</a:t>
            </a:r>
            <a:endParaRPr b="1" i="0" sz="2800" u="none" cap="none" strike="noStrike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3961575" y="8789300"/>
            <a:ext cx="9879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28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You want to be a </a:t>
            </a:r>
            <a:r>
              <a:rPr b="1" lang="en-US" sz="4800">
                <a:solidFill>
                  <a:srgbClr val="FF6720"/>
                </a:solidFill>
                <a:latin typeface="Caveat"/>
                <a:ea typeface="Caveat"/>
                <a:cs typeface="Caveat"/>
                <a:sym typeface="Caveat"/>
              </a:rPr>
              <a:t>better programmer</a:t>
            </a:r>
            <a:endParaRPr b="1" i="0" sz="2800" u="none" cap="none" strike="noStrike">
              <a:solidFill>
                <a:srgbClr val="FF672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7674" y="4324900"/>
            <a:ext cx="11385900" cy="5692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67776" y="4383226"/>
            <a:ext cx="1377150" cy="14211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67786" y="8587282"/>
            <a:ext cx="1377149" cy="123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8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8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48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FUNCTIONS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393" name="Google Shape;39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8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7400" y="4972600"/>
            <a:ext cx="12438226" cy="44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49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9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FUNCTIONS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403" name="Google Shape;40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9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900" y="3634950"/>
            <a:ext cx="15716250" cy="74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0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50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FUNCTIONS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413" name="Google Shape;41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0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5000" y="3683213"/>
            <a:ext cx="17754600" cy="85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1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1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FUNCTIONS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423" name="Google Shape;4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1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5" name="Google Shape;42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25" y="4188975"/>
            <a:ext cx="16078200" cy="58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2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2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2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FUNCTIONS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433" name="Google Shape;43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2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325" y="3897675"/>
            <a:ext cx="11063326" cy="80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3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53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53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COMMENTS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443" name="Google Shape;44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3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5" name="Google Shape;44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050" y="4619575"/>
            <a:ext cx="16646576" cy="54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4"/>
          <p:cNvSpPr/>
          <p:nvPr/>
        </p:nvSpPr>
        <p:spPr>
          <a:xfrm>
            <a:off x="0" y="0"/>
            <a:ext cx="12501300" cy="137160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t/>
            </a:r>
            <a:endParaRPr b="1" i="0" sz="6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1" name="Google Shape;451;p54"/>
          <p:cNvSpPr txBox="1"/>
          <p:nvPr/>
        </p:nvSpPr>
        <p:spPr>
          <a:xfrm>
            <a:off x="13747392" y="427838"/>
            <a:ext cx="9238500" cy="13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en-US" sz="6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Dont’s</a:t>
            </a:r>
            <a:endParaRPr b="1" i="0" sz="6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4"/>
          <p:cNvSpPr txBox="1"/>
          <p:nvPr/>
        </p:nvSpPr>
        <p:spPr>
          <a:xfrm>
            <a:off x="626925" y="1917100"/>
            <a:ext cx="110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54"/>
          <p:cNvSpPr txBox="1"/>
          <p:nvPr/>
        </p:nvSpPr>
        <p:spPr>
          <a:xfrm>
            <a:off x="12782917" y="2232621"/>
            <a:ext cx="11734500" cy="10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882650" lvl="0" marL="121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Char char="●"/>
            </a:pPr>
            <a:r>
              <a:rPr lang="en-US" sz="4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Trying to cover up bad code with comments</a:t>
            </a:r>
            <a:endParaRPr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2650" lvl="0" marL="121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Char char="●"/>
            </a:pPr>
            <a:r>
              <a:rPr lang="en-US" sz="4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Mumbling in comments is just an excuse for poor code</a:t>
            </a:r>
            <a:endParaRPr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2650" lvl="0" marL="121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Char char="●"/>
            </a:pPr>
            <a:r>
              <a:rPr lang="en-US" sz="4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Redundant comments</a:t>
            </a:r>
            <a:endParaRPr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2650" lvl="0" marL="121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Char char="●"/>
            </a:pPr>
            <a:r>
              <a:rPr lang="en-US" sz="4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Mandated comments such as javadoc for every function</a:t>
            </a:r>
            <a:endParaRPr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2650" lvl="0" marL="121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Char char="●"/>
            </a:pPr>
            <a:r>
              <a:rPr lang="en-US" sz="4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Journal comments? We have git now</a:t>
            </a:r>
            <a:endParaRPr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2650" lvl="0" marL="121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Char char="●"/>
            </a:pPr>
            <a:r>
              <a:rPr lang="en-US" sz="4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Position markers</a:t>
            </a:r>
            <a:endParaRPr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2650" lvl="0" marL="121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Char char="●"/>
            </a:pPr>
            <a:r>
              <a:rPr lang="en-US" sz="4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Commented-out code</a:t>
            </a:r>
            <a:endParaRPr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2650" lvl="0" marL="121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Char char="●"/>
            </a:pPr>
            <a:r>
              <a:rPr lang="en-US" sz="4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 much information</a:t>
            </a:r>
            <a:endParaRPr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2650" lvl="0" marL="121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Char char="●"/>
            </a:pPr>
            <a:r>
              <a:rPr lang="en-US" sz="4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comments:</a:t>
            </a:r>
            <a:endParaRPr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/*The day of the month. */</a:t>
            </a:r>
            <a:endParaRPr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private int dayOfMonth;</a:t>
            </a:r>
            <a:endParaRPr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54"/>
          <p:cNvSpPr txBox="1"/>
          <p:nvPr/>
        </p:nvSpPr>
        <p:spPr>
          <a:xfrm>
            <a:off x="5213800" y="515450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Do’s</a:t>
            </a:r>
            <a:endParaRPr b="1" i="0" sz="6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4"/>
          <p:cNvSpPr txBox="1"/>
          <p:nvPr/>
        </p:nvSpPr>
        <p:spPr>
          <a:xfrm>
            <a:off x="276217" y="2232621"/>
            <a:ext cx="11734500" cy="10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882650" lvl="0" marL="121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Calibri"/>
              <a:buChar char="●"/>
            </a:pPr>
            <a:r>
              <a:rPr lang="en-US" sz="4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 yourself in code</a:t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2650" lvl="0" marL="121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Calibri"/>
              <a:buChar char="●"/>
            </a:pPr>
            <a:r>
              <a:rPr lang="en-US" sz="4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Legal comments</a:t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2650" lvl="0" marL="121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Calibri"/>
              <a:buChar char="●"/>
            </a:pPr>
            <a:r>
              <a:rPr lang="en-US" sz="4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Explanation of intent</a:t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2650" lvl="0" marL="121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Calibri"/>
              <a:buChar char="●"/>
            </a:pPr>
            <a:r>
              <a:rPr lang="en-US" sz="4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Warning of consequences</a:t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2650" lvl="0" marL="121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Calibri"/>
              <a:buChar char="●"/>
            </a:pPr>
            <a:r>
              <a:rPr lang="en-US" sz="4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TODO comments</a:t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2650" lvl="0" marL="121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Calibri"/>
              <a:buChar char="●"/>
            </a:pPr>
            <a:r>
              <a:rPr lang="en-US" sz="4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 Documentation</a:t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2650" lvl="0" marL="121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Calibri"/>
              <a:buChar char="●"/>
            </a:pPr>
            <a:r>
              <a:rPr lang="en-US" sz="4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Informative comments</a:t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  </a:t>
            </a:r>
            <a:r>
              <a:rPr lang="en-US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//format matched kk:mm:ss EEE, MMM dd, yyyy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Pattern.compile(“\\dd*:\\d*:\\d* \\w*, \\w*  \\d*, \\d*”);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5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55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UNIT TESTS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464" name="Google Shape;46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5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0" y="6349950"/>
            <a:ext cx="158115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6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56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56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UNIT TESTS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474" name="Google Shape;47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6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6" name="Google Shape;47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200" y="3098450"/>
            <a:ext cx="13735050" cy="94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7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57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57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SOLID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484" name="Google Shape;48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7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57"/>
          <p:cNvSpPr txBox="1"/>
          <p:nvPr/>
        </p:nvSpPr>
        <p:spPr>
          <a:xfrm>
            <a:off x="847450" y="6799500"/>
            <a:ext cx="11857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/>
              <a:t>Design principles encourage us to create more maintainable, understandable, and flexible software.</a:t>
            </a:r>
            <a:endParaRPr sz="3000"/>
          </a:p>
        </p:txBody>
      </p:sp>
      <p:pic>
        <p:nvPicPr>
          <p:cNvPr id="487" name="Google Shape;487;p57"/>
          <p:cNvPicPr preferRelativeResize="0"/>
          <p:nvPr/>
        </p:nvPicPr>
        <p:blipFill rotWithShape="1">
          <a:blip r:embed="rId4">
            <a:alphaModFix/>
          </a:blip>
          <a:srcRect b="0" l="4463" r="4635" t="0"/>
          <a:stretch/>
        </p:blipFill>
        <p:spPr>
          <a:xfrm>
            <a:off x="12396425" y="4034400"/>
            <a:ext cx="11959501" cy="69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rPr b="0" i="0" lang="en-US" sz="1900" u="none" cap="none" strike="noStrike">
                <a:solidFill>
                  <a:srgbClr val="FF672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1976502" y="1611375"/>
            <a:ext cx="39156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0" i="0" sz="5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2700" y="2905125"/>
            <a:ext cx="19507200" cy="79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2600" y="10320435"/>
            <a:ext cx="3915600" cy="321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2574400" y="10320435"/>
            <a:ext cx="3915600" cy="3211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8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58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58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SOLID 							</a:t>
            </a:r>
            <a:r>
              <a:rPr b="1" lang="en-US" sz="51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 </a:t>
            </a:r>
            <a:endParaRPr b="1" sz="5100"/>
          </a:p>
        </p:txBody>
      </p:sp>
      <p:pic>
        <p:nvPicPr>
          <p:cNvPr id="495" name="Google Shape;49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8"/>
          <p:cNvSpPr txBox="1"/>
          <p:nvPr/>
        </p:nvSpPr>
        <p:spPr>
          <a:xfrm>
            <a:off x="1391475" y="34633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58"/>
          <p:cNvSpPr txBox="1"/>
          <p:nvPr/>
        </p:nvSpPr>
        <p:spPr>
          <a:xfrm>
            <a:off x="587600" y="5178825"/>
            <a:ext cx="9487200" cy="56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/>
              <a:t>Class should have one primary job to do and should change for only one reason – when that specific responsibility undergoes a modification.</a:t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2400"/>
              <a:buChar char="➔"/>
            </a:pPr>
            <a:r>
              <a:rPr b="1" lang="en-US" sz="2400"/>
              <a:t>Straightforward Testing:</a:t>
            </a:r>
            <a:r>
              <a:rPr lang="en-US" sz="2400"/>
              <a:t> A class with one responsibility will have far fewer test cases.</a:t>
            </a:r>
            <a:endParaRPr sz="24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2400"/>
              <a:buChar char="➔"/>
            </a:pPr>
            <a:r>
              <a:rPr b="1" lang="en-US" sz="2400"/>
              <a:t>Reduced Coupling:</a:t>
            </a:r>
            <a:r>
              <a:rPr lang="en-US" sz="2400"/>
              <a:t> Less functionality in a single class will have fewer dependencies. </a:t>
            </a:r>
            <a:endParaRPr sz="24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2400"/>
              <a:buChar char="➔"/>
            </a:pPr>
            <a:r>
              <a:rPr b="1" lang="en-US" sz="2400"/>
              <a:t>Enhanced Organization:</a:t>
            </a:r>
            <a:r>
              <a:rPr lang="en-US" sz="2400"/>
              <a:t> Smaller, well-organized classes are easier to locate, understand, and maintain than monolithic ones.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3000"/>
          </a:p>
        </p:txBody>
      </p:sp>
      <p:sp>
        <p:nvSpPr>
          <p:cNvPr id="498" name="Google Shape;498;p58"/>
          <p:cNvSpPr txBox="1"/>
          <p:nvPr/>
        </p:nvSpPr>
        <p:spPr>
          <a:xfrm>
            <a:off x="8203550" y="2714000"/>
            <a:ext cx="6522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6720"/>
                </a:solidFill>
                <a:latin typeface="Pacifico"/>
                <a:ea typeface="Pacifico"/>
                <a:cs typeface="Pacifico"/>
                <a:sym typeface="Pacifico"/>
              </a:rPr>
              <a:t>single responsibility principle</a:t>
            </a:r>
            <a:endParaRPr sz="4000">
              <a:solidFill>
                <a:srgbClr val="FF672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499" name="Google Shape;49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700" y="4413987"/>
            <a:ext cx="12992100" cy="729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59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59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SOLID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507" name="Google Shape;50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9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59"/>
          <p:cNvSpPr txBox="1"/>
          <p:nvPr/>
        </p:nvSpPr>
        <p:spPr>
          <a:xfrm>
            <a:off x="8203550" y="2714000"/>
            <a:ext cx="6522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6720"/>
                </a:solidFill>
                <a:latin typeface="Pacifico"/>
                <a:ea typeface="Pacifico"/>
                <a:cs typeface="Pacifico"/>
                <a:sym typeface="Pacifico"/>
              </a:rPr>
              <a:t>single responsibility principle</a:t>
            </a:r>
            <a:endParaRPr sz="4000">
              <a:solidFill>
                <a:srgbClr val="FF672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510" name="Google Shape;51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013" y="3514400"/>
            <a:ext cx="13477675" cy="978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0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60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60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SOLID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518" name="Google Shape;51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0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60"/>
          <p:cNvSpPr txBox="1"/>
          <p:nvPr/>
        </p:nvSpPr>
        <p:spPr>
          <a:xfrm>
            <a:off x="6517600" y="6354250"/>
            <a:ext cx="21628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/>
              <a:t>Classes should be open for extension but closed for modification. </a:t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/>
              <a:t>In doing so, we stop ourselves from modifying existing code and causing </a:t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/>
              <a:t>potential new bugs in an otherwise happy application.</a:t>
            </a:r>
            <a:endParaRPr sz="3000"/>
          </a:p>
        </p:txBody>
      </p:sp>
      <p:sp>
        <p:nvSpPr>
          <p:cNvPr id="521" name="Google Shape;521;p60"/>
          <p:cNvSpPr txBox="1"/>
          <p:nvPr/>
        </p:nvSpPr>
        <p:spPr>
          <a:xfrm>
            <a:off x="9397275" y="2714000"/>
            <a:ext cx="4425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6720"/>
                </a:solidFill>
                <a:latin typeface="Pacifico"/>
                <a:ea typeface="Pacifico"/>
                <a:cs typeface="Pacifico"/>
                <a:sym typeface="Pacifico"/>
              </a:rPr>
              <a:t>open closed principle</a:t>
            </a:r>
            <a:endParaRPr sz="4000">
              <a:solidFill>
                <a:srgbClr val="FF672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1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61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61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SOLID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529" name="Google Shape;52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1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61"/>
          <p:cNvSpPr txBox="1"/>
          <p:nvPr/>
        </p:nvSpPr>
        <p:spPr>
          <a:xfrm>
            <a:off x="9397275" y="2714000"/>
            <a:ext cx="4425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6720"/>
                </a:solidFill>
                <a:latin typeface="Pacifico"/>
                <a:ea typeface="Pacifico"/>
                <a:cs typeface="Pacifico"/>
                <a:sym typeface="Pacifico"/>
              </a:rPr>
              <a:t>open closed principle</a:t>
            </a:r>
            <a:endParaRPr sz="4000">
              <a:solidFill>
                <a:srgbClr val="FF672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532" name="Google Shape;53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350" y="4129549"/>
            <a:ext cx="17555341" cy="801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2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62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62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SOLID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540" name="Google Shape;54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2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62"/>
          <p:cNvSpPr txBox="1"/>
          <p:nvPr/>
        </p:nvSpPr>
        <p:spPr>
          <a:xfrm>
            <a:off x="9397275" y="2714000"/>
            <a:ext cx="4425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6720"/>
                </a:solidFill>
                <a:latin typeface="Pacifico"/>
                <a:ea typeface="Pacifico"/>
                <a:cs typeface="Pacifico"/>
                <a:sym typeface="Pacifico"/>
              </a:rPr>
              <a:t>open closed principle</a:t>
            </a:r>
            <a:endParaRPr sz="4000">
              <a:solidFill>
                <a:srgbClr val="FF672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543" name="Google Shape;54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4927" y="3542413"/>
            <a:ext cx="15572149" cy="903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3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63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63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SOLID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551" name="Google Shape;55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3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3" name="Google Shape;55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" y="3813425"/>
            <a:ext cx="11622125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5300" y="3736350"/>
            <a:ext cx="12615824" cy="8793574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3"/>
          <p:cNvSpPr txBox="1"/>
          <p:nvPr/>
        </p:nvSpPr>
        <p:spPr>
          <a:xfrm>
            <a:off x="9397275" y="2714000"/>
            <a:ext cx="4425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6720"/>
                </a:solidFill>
                <a:latin typeface="Pacifico"/>
                <a:ea typeface="Pacifico"/>
                <a:cs typeface="Pacifico"/>
                <a:sym typeface="Pacifico"/>
              </a:rPr>
              <a:t>open closed principle</a:t>
            </a:r>
            <a:endParaRPr sz="4000">
              <a:solidFill>
                <a:srgbClr val="FF672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556" name="Google Shape;556;p63"/>
          <p:cNvSpPr txBox="1"/>
          <p:nvPr/>
        </p:nvSpPr>
        <p:spPr>
          <a:xfrm>
            <a:off x="494638" y="8046575"/>
            <a:ext cx="106392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600"/>
              <a:t>By introducing this hierarchy of payment gateway classes, you adhere to the Open-Closed Principle. 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600"/>
              <a:t>You can easily extend your system to support new payment gateways by creating new classes without modifying the existing ones. 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600"/>
              <a:t>This approach makes your code more maintainable and flexible as your application evolves to support various payment methods.</a:t>
            </a:r>
            <a:endParaRPr b="1" sz="2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4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64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64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SOLID 							</a:t>
            </a:r>
            <a:r>
              <a:rPr b="1" lang="en-US" sz="51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 </a:t>
            </a:r>
            <a:endParaRPr b="1" sz="5100"/>
          </a:p>
        </p:txBody>
      </p:sp>
      <p:pic>
        <p:nvPicPr>
          <p:cNvPr id="564" name="Google Shape;56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4"/>
          <p:cNvSpPr txBox="1"/>
          <p:nvPr/>
        </p:nvSpPr>
        <p:spPr>
          <a:xfrm>
            <a:off x="1391475" y="34633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64"/>
          <p:cNvSpPr txBox="1"/>
          <p:nvPr/>
        </p:nvSpPr>
        <p:spPr>
          <a:xfrm>
            <a:off x="632100" y="5712950"/>
            <a:ext cx="94872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/>
              <a:t>Objects of derived classes should be able to be used interchangeably with objects of their base classes without affecting the correctness of the program. </a:t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/>
              <a:t>If MotorCar is a subtype of class Car, we should be able to replace MotorCar with Car without disrupting the behavior of our program.</a:t>
            </a:r>
            <a:endParaRPr b="1" sz="3000"/>
          </a:p>
        </p:txBody>
      </p:sp>
      <p:sp>
        <p:nvSpPr>
          <p:cNvPr id="567" name="Google Shape;567;p64"/>
          <p:cNvSpPr txBox="1"/>
          <p:nvPr/>
        </p:nvSpPr>
        <p:spPr>
          <a:xfrm>
            <a:off x="8203550" y="2714000"/>
            <a:ext cx="6522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6720"/>
                </a:solidFill>
                <a:latin typeface="Pacifico"/>
                <a:ea typeface="Pacifico"/>
                <a:cs typeface="Pacifico"/>
                <a:sym typeface="Pacifico"/>
              </a:rPr>
              <a:t>liskov substitution principle</a:t>
            </a:r>
            <a:endParaRPr sz="4000">
              <a:solidFill>
                <a:srgbClr val="FF672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568" name="Google Shape;56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9825" y="1141675"/>
            <a:ext cx="6166975" cy="39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8025" y="5103350"/>
            <a:ext cx="8799775" cy="7528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5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65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65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SOLID 							</a:t>
            </a:r>
            <a:r>
              <a:rPr b="1" lang="en-US" sz="51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 </a:t>
            </a:r>
            <a:endParaRPr b="1" sz="5100"/>
          </a:p>
        </p:txBody>
      </p:sp>
      <p:pic>
        <p:nvPicPr>
          <p:cNvPr id="577" name="Google Shape;57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5"/>
          <p:cNvSpPr txBox="1"/>
          <p:nvPr/>
        </p:nvSpPr>
        <p:spPr>
          <a:xfrm>
            <a:off x="1391475" y="34633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65"/>
          <p:cNvSpPr txBox="1"/>
          <p:nvPr/>
        </p:nvSpPr>
        <p:spPr>
          <a:xfrm>
            <a:off x="8203550" y="2714000"/>
            <a:ext cx="6522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6720"/>
                </a:solidFill>
                <a:latin typeface="Pacifico"/>
                <a:ea typeface="Pacifico"/>
                <a:cs typeface="Pacifico"/>
                <a:sym typeface="Pacifico"/>
              </a:rPr>
              <a:t>liskov substitution principle</a:t>
            </a:r>
            <a:endParaRPr sz="4000">
              <a:solidFill>
                <a:srgbClr val="FF672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580" name="Google Shape;58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9825" y="1141675"/>
            <a:ext cx="6166975" cy="39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25" y="4766950"/>
            <a:ext cx="11244100" cy="6586986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65"/>
          <p:cNvSpPr txBox="1"/>
          <p:nvPr/>
        </p:nvSpPr>
        <p:spPr>
          <a:xfrm>
            <a:off x="3333425" y="11952525"/>
            <a:ext cx="19493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One possible solution would be to rework our model into interfaces that take into account the engine-less state of our </a:t>
            </a:r>
            <a:r>
              <a:rPr i="1" lang="en-US" sz="2500">
                <a:solidFill>
                  <a:schemeClr val="dk1"/>
                </a:solidFill>
              </a:rPr>
              <a:t>Car</a:t>
            </a:r>
            <a:r>
              <a:rPr lang="en-US" sz="2500">
                <a:solidFill>
                  <a:schemeClr val="dk1"/>
                </a:solidFill>
              </a:rPr>
              <a:t>.</a:t>
            </a:r>
            <a:endParaRPr b="1" sz="2500"/>
          </a:p>
        </p:txBody>
      </p:sp>
      <p:pic>
        <p:nvPicPr>
          <p:cNvPr id="583" name="Google Shape;583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23700" y="5125613"/>
            <a:ext cx="11254363" cy="6422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6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66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66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SOLID 							</a:t>
            </a:r>
            <a:r>
              <a:rPr b="1" lang="en-US" sz="51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 </a:t>
            </a:r>
            <a:endParaRPr b="1" sz="5100"/>
          </a:p>
        </p:txBody>
      </p:sp>
      <p:pic>
        <p:nvPicPr>
          <p:cNvPr id="591" name="Google Shape;59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6"/>
          <p:cNvSpPr txBox="1"/>
          <p:nvPr/>
        </p:nvSpPr>
        <p:spPr>
          <a:xfrm>
            <a:off x="1391475" y="34633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66"/>
          <p:cNvSpPr txBox="1"/>
          <p:nvPr/>
        </p:nvSpPr>
        <p:spPr>
          <a:xfrm>
            <a:off x="632100" y="5137413"/>
            <a:ext cx="11244600" cy="55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/>
              <a:t>Larger interfaces should be divided into smaller, more specific ones. </a:t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/>
              <a:t>This ensures that implementing classes are only required to implement methods that are relevant to their specific functionality.</a:t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600"/>
              <a:t>The MultimediaPlayer interface combines methods for both audio and video playback. 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600"/>
              <a:t>Each class is forced to implement both methods, even if it is only capable of handling one of them.</a:t>
            </a:r>
            <a:endParaRPr sz="2600"/>
          </a:p>
        </p:txBody>
      </p:sp>
      <p:sp>
        <p:nvSpPr>
          <p:cNvPr id="594" name="Google Shape;594;p66"/>
          <p:cNvSpPr txBox="1"/>
          <p:nvPr/>
        </p:nvSpPr>
        <p:spPr>
          <a:xfrm>
            <a:off x="7997425" y="2714000"/>
            <a:ext cx="6522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6720"/>
                </a:solidFill>
                <a:latin typeface="Pacifico"/>
                <a:ea typeface="Pacifico"/>
                <a:cs typeface="Pacifico"/>
                <a:sym typeface="Pacifico"/>
              </a:rPr>
              <a:t>interface</a:t>
            </a:r>
            <a:r>
              <a:rPr lang="en-US" sz="4000">
                <a:solidFill>
                  <a:srgbClr val="FF6720"/>
                </a:solidFill>
                <a:latin typeface="Pacifico"/>
                <a:ea typeface="Pacifico"/>
                <a:cs typeface="Pacifico"/>
                <a:sym typeface="Pacifico"/>
              </a:rPr>
              <a:t> segregation principle</a:t>
            </a:r>
            <a:endParaRPr sz="4000">
              <a:solidFill>
                <a:srgbClr val="FF672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595" name="Google Shape;59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70550" y="726450"/>
            <a:ext cx="5796776" cy="32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8675" y="3949875"/>
            <a:ext cx="11637288" cy="872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7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67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67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SOLID 							</a:t>
            </a:r>
            <a:r>
              <a:rPr b="1" lang="en-US" sz="51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 </a:t>
            </a:r>
            <a:endParaRPr b="1" sz="5100"/>
          </a:p>
        </p:txBody>
      </p:sp>
      <p:pic>
        <p:nvPicPr>
          <p:cNvPr id="604" name="Google Shape;60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7"/>
          <p:cNvSpPr txBox="1"/>
          <p:nvPr/>
        </p:nvSpPr>
        <p:spPr>
          <a:xfrm>
            <a:off x="1391475" y="34633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67"/>
          <p:cNvSpPr txBox="1"/>
          <p:nvPr/>
        </p:nvSpPr>
        <p:spPr>
          <a:xfrm>
            <a:off x="7997425" y="2714000"/>
            <a:ext cx="6522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6720"/>
                </a:solidFill>
                <a:latin typeface="Pacifico"/>
                <a:ea typeface="Pacifico"/>
                <a:cs typeface="Pacifico"/>
                <a:sym typeface="Pacifico"/>
              </a:rPr>
              <a:t>interface segregation principle</a:t>
            </a:r>
            <a:endParaRPr sz="4000">
              <a:solidFill>
                <a:srgbClr val="FF672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607" name="Google Shape;60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650" y="4301700"/>
            <a:ext cx="6372226" cy="45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7"/>
          <p:cNvSpPr txBox="1"/>
          <p:nvPr/>
        </p:nvSpPr>
        <p:spPr>
          <a:xfrm>
            <a:off x="1391475" y="4200538"/>
            <a:ext cx="1183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/>
              <a:t>Separate interfaces for audio and video player.</a:t>
            </a:r>
            <a:endParaRPr sz="2000"/>
          </a:p>
        </p:txBody>
      </p:sp>
      <p:sp>
        <p:nvSpPr>
          <p:cNvPr id="609" name="Google Shape;609;p67"/>
          <p:cNvSpPr txBox="1"/>
          <p:nvPr/>
        </p:nvSpPr>
        <p:spPr>
          <a:xfrm>
            <a:off x="1020000" y="9544100"/>
            <a:ext cx="9918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/>
              <a:t>Each class; SimpleAudioPlayer and SimpleVideoPlayer, implements the specific interface relevant to its functionality. 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/>
              <a:t>This adheres to the Interface Segregation Principle by avoiding unnecessary method implementations and ensuring that classes depend only on the methods they need.</a:t>
            </a:r>
            <a:endParaRPr sz="2000"/>
          </a:p>
        </p:txBody>
      </p:sp>
      <p:sp>
        <p:nvSpPr>
          <p:cNvPr id="610" name="Google Shape;610;p67"/>
          <p:cNvSpPr txBox="1"/>
          <p:nvPr/>
        </p:nvSpPr>
        <p:spPr>
          <a:xfrm>
            <a:off x="11341925" y="4225488"/>
            <a:ext cx="1183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/>
              <a:t>Implement related interface(s) for class.</a:t>
            </a:r>
            <a:endParaRPr sz="2000"/>
          </a:p>
        </p:txBody>
      </p:sp>
      <p:pic>
        <p:nvPicPr>
          <p:cNvPr id="611" name="Google Shape;611;p67"/>
          <p:cNvPicPr preferRelativeResize="0"/>
          <p:nvPr/>
        </p:nvPicPr>
        <p:blipFill rotWithShape="1">
          <a:blip r:embed="rId5">
            <a:alphaModFix/>
          </a:blip>
          <a:srcRect b="2359" l="0" r="0" t="4374"/>
          <a:stretch/>
        </p:blipFill>
        <p:spPr>
          <a:xfrm>
            <a:off x="10938000" y="4527400"/>
            <a:ext cx="11696462" cy="82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 rotWithShape="1">
          <a:blip r:embed="rId4">
            <a:alphaModFix/>
          </a:blip>
          <a:srcRect b="0" l="0" r="1661" t="0"/>
          <a:stretch/>
        </p:blipFill>
        <p:spPr>
          <a:xfrm>
            <a:off x="3578350" y="1970550"/>
            <a:ext cx="16940698" cy="977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8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68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68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SOLID 							</a:t>
            </a:r>
            <a:r>
              <a:rPr b="1" lang="en-US" sz="51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 </a:t>
            </a:r>
            <a:endParaRPr b="1" sz="5100"/>
          </a:p>
        </p:txBody>
      </p:sp>
      <p:pic>
        <p:nvPicPr>
          <p:cNvPr id="619" name="Google Shape;61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8"/>
          <p:cNvSpPr txBox="1"/>
          <p:nvPr/>
        </p:nvSpPr>
        <p:spPr>
          <a:xfrm>
            <a:off x="1391475" y="34633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68"/>
          <p:cNvSpPr txBox="1"/>
          <p:nvPr/>
        </p:nvSpPr>
        <p:spPr>
          <a:xfrm>
            <a:off x="7997425" y="2714000"/>
            <a:ext cx="6522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6720"/>
                </a:solidFill>
                <a:latin typeface="Pacifico"/>
                <a:ea typeface="Pacifico"/>
                <a:cs typeface="Pacifico"/>
                <a:sym typeface="Pacifico"/>
              </a:rPr>
              <a:t>dependency inversion principle</a:t>
            </a:r>
            <a:endParaRPr sz="4000">
              <a:solidFill>
                <a:srgbClr val="FF672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622" name="Google Shape;622;p68"/>
          <p:cNvSpPr txBox="1"/>
          <p:nvPr/>
        </p:nvSpPr>
        <p:spPr>
          <a:xfrm>
            <a:off x="632100" y="4832625"/>
            <a:ext cx="11353500" cy="6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600"/>
              <a:t>The principle of dependency inversion refers to the decoupling of software modules. This way, instead of high-level modules depending on low-level modules, both will depend on abstractions.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600"/>
              <a:t>The </a:t>
            </a:r>
            <a:r>
              <a:rPr lang="en-US" sz="2600">
                <a:solidFill>
                  <a:srgbClr val="3DA9A2"/>
                </a:solidFill>
              </a:rPr>
              <a:t>NotificationService</a:t>
            </a:r>
            <a:r>
              <a:rPr lang="en-US" sz="2600"/>
              <a:t> class is tightly coupled to specific notification methods; email and SMS. 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600"/>
              <a:t>To add more notification methods in the future, we would have to modify this class, violating the Open-Closed Principle.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600"/>
              <a:t>To apply the Dependency Inversion Principle and decouple the high-level module -NotificationService- from the low-level modules -NotificationMethods-, we can introduce an abstraction.</a:t>
            </a:r>
            <a:endParaRPr sz="2600"/>
          </a:p>
        </p:txBody>
      </p:sp>
      <p:pic>
        <p:nvPicPr>
          <p:cNvPr id="623" name="Google Shape;623;p68"/>
          <p:cNvPicPr preferRelativeResize="0"/>
          <p:nvPr/>
        </p:nvPicPr>
        <p:blipFill rotWithShape="1">
          <a:blip r:embed="rId4">
            <a:alphaModFix/>
          </a:blip>
          <a:srcRect b="3695" l="0" r="0" t="3695"/>
          <a:stretch/>
        </p:blipFill>
        <p:spPr>
          <a:xfrm>
            <a:off x="12082230" y="9110725"/>
            <a:ext cx="12087794" cy="34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38925" y="4329845"/>
            <a:ext cx="11684074" cy="4780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9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69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69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SOLID 							</a:t>
            </a:r>
            <a:r>
              <a:rPr b="1" lang="en-US" sz="51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 </a:t>
            </a:r>
            <a:endParaRPr b="1" sz="5100"/>
          </a:p>
        </p:txBody>
      </p:sp>
      <p:pic>
        <p:nvPicPr>
          <p:cNvPr id="632" name="Google Shape;63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69"/>
          <p:cNvSpPr txBox="1"/>
          <p:nvPr/>
        </p:nvSpPr>
        <p:spPr>
          <a:xfrm>
            <a:off x="1391475" y="34633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69"/>
          <p:cNvSpPr txBox="1"/>
          <p:nvPr/>
        </p:nvSpPr>
        <p:spPr>
          <a:xfrm>
            <a:off x="7997425" y="2714000"/>
            <a:ext cx="6522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6720"/>
                </a:solidFill>
                <a:latin typeface="Pacifico"/>
                <a:ea typeface="Pacifico"/>
                <a:cs typeface="Pacifico"/>
                <a:sym typeface="Pacifico"/>
              </a:rPr>
              <a:t>dependency inversion principle</a:t>
            </a:r>
            <a:endParaRPr sz="4000">
              <a:solidFill>
                <a:srgbClr val="FF672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635" name="Google Shape;63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850" y="4307800"/>
            <a:ext cx="10851100" cy="55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30274" y="6898925"/>
            <a:ext cx="11993315" cy="5528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9"/>
          <p:cNvSpPr txBox="1"/>
          <p:nvPr/>
        </p:nvSpPr>
        <p:spPr>
          <a:xfrm>
            <a:off x="881875" y="4216413"/>
            <a:ext cx="1183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/>
              <a:t>Now, we can create specific notification method classes that implement the interface:</a:t>
            </a:r>
            <a:endParaRPr sz="2000"/>
          </a:p>
        </p:txBody>
      </p:sp>
      <p:sp>
        <p:nvSpPr>
          <p:cNvPr id="638" name="Google Shape;638;p69"/>
          <p:cNvSpPr txBox="1"/>
          <p:nvPr/>
        </p:nvSpPr>
        <p:spPr>
          <a:xfrm>
            <a:off x="12019225" y="6481250"/>
            <a:ext cx="11015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/>
              <a:t>Next, we modify the NotificationService class to depend on the NotificationProvider interface rather than concrete methods:</a:t>
            </a:r>
            <a:endParaRPr sz="2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0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70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70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REFACTORING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646" name="Google Shape;64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70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8" name="Google Shape;64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6700" y="4884575"/>
            <a:ext cx="19625625" cy="50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1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71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71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REFACTORING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656" name="Google Shape;65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71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8" name="Google Shape;65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73550" y="6354250"/>
            <a:ext cx="8880401" cy="4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71"/>
          <p:cNvSpPr txBox="1"/>
          <p:nvPr/>
        </p:nvSpPr>
        <p:spPr>
          <a:xfrm>
            <a:off x="1848725" y="4893925"/>
            <a:ext cx="1185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/>
              <a:t>Adding functions and refactoring should not happen at the same time.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71"/>
          <p:cNvSpPr txBox="1"/>
          <p:nvPr/>
        </p:nvSpPr>
        <p:spPr>
          <a:xfrm>
            <a:off x="1310977" y="4264825"/>
            <a:ext cx="912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400"/>
              <a:t>Two Distinct Activities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71"/>
          <p:cNvSpPr txBox="1"/>
          <p:nvPr/>
        </p:nvSpPr>
        <p:spPr>
          <a:xfrm>
            <a:off x="1848725" y="6464800"/>
            <a:ext cx="11857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/>
              <a:t>Enhance code readability</a:t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/>
              <a:t>Reduce complexity</a:t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/>
              <a:t>Improve extensibility</a:t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/>
              <a:t>Enhance performance</a:t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/>
              <a:t>Improve maintainability</a:t>
            </a:r>
            <a:endParaRPr sz="3000"/>
          </a:p>
        </p:txBody>
      </p:sp>
      <p:sp>
        <p:nvSpPr>
          <p:cNvPr id="662" name="Google Shape;662;p71"/>
          <p:cNvSpPr txBox="1"/>
          <p:nvPr/>
        </p:nvSpPr>
        <p:spPr>
          <a:xfrm>
            <a:off x="1310977" y="5835700"/>
            <a:ext cx="912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400"/>
              <a:t>Goals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71"/>
          <p:cNvSpPr txBox="1"/>
          <p:nvPr/>
        </p:nvSpPr>
        <p:spPr>
          <a:xfrm>
            <a:off x="1848725" y="9871025"/>
            <a:ext cx="11857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You do something the first time</a:t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You do similar thing again with regret</a:t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On the third time - start refactoring</a:t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u="sng">
                <a:solidFill>
                  <a:srgbClr val="EF6F12"/>
                </a:solidFill>
                <a:latin typeface="Caveat"/>
                <a:ea typeface="Caveat"/>
                <a:cs typeface="Caveat"/>
                <a:sym typeface="Caveat"/>
              </a:rPr>
              <a:t>three strikes and you refactor</a:t>
            </a:r>
            <a:endParaRPr b="1" sz="4400" u="sng">
              <a:solidFill>
                <a:srgbClr val="EF6F1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64" name="Google Shape;664;p71"/>
          <p:cNvSpPr txBox="1"/>
          <p:nvPr/>
        </p:nvSpPr>
        <p:spPr>
          <a:xfrm>
            <a:off x="1310977" y="9241925"/>
            <a:ext cx="912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400"/>
              <a:t>Rule of Three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2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72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1" name="Google Shape;67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72"/>
          <p:cNvPicPr preferRelativeResize="0"/>
          <p:nvPr/>
        </p:nvPicPr>
        <p:blipFill rotWithShape="1">
          <a:blip r:embed="rId4">
            <a:alphaModFix/>
          </a:blip>
          <a:srcRect b="3633" l="0" r="0" t="0"/>
          <a:stretch/>
        </p:blipFill>
        <p:spPr>
          <a:xfrm>
            <a:off x="2625700" y="1192675"/>
            <a:ext cx="18657802" cy="11506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3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73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73"/>
          <p:cNvSpPr txBox="1"/>
          <p:nvPr/>
        </p:nvSpPr>
        <p:spPr>
          <a:xfrm>
            <a:off x="1976491" y="1611363"/>
            <a:ext cx="178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TripService KATA 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680" name="Google Shape;68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3"/>
          <p:cNvSpPr txBox="1"/>
          <p:nvPr/>
        </p:nvSpPr>
        <p:spPr>
          <a:xfrm>
            <a:off x="1391475" y="36919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" id="682" name="Google Shape;682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8261" y="1429728"/>
            <a:ext cx="1377149" cy="1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73"/>
          <p:cNvSpPr txBox="1"/>
          <p:nvPr/>
        </p:nvSpPr>
        <p:spPr>
          <a:xfrm>
            <a:off x="3172400" y="4206675"/>
            <a:ext cx="13597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/>
              <a:t>We have a social </a:t>
            </a:r>
            <a:r>
              <a:rPr lang="en-US" sz="2800"/>
              <a:t>media</a:t>
            </a:r>
            <a:r>
              <a:rPr lang="en-US" sz="2800"/>
              <a:t> application where people can see each others trips.</a:t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/>
          </a:p>
        </p:txBody>
      </p:sp>
      <p:sp>
        <p:nvSpPr>
          <p:cNvPr id="684" name="Google Shape;684;p73"/>
          <p:cNvSpPr txBox="1"/>
          <p:nvPr/>
        </p:nvSpPr>
        <p:spPr>
          <a:xfrm>
            <a:off x="3527873" y="5559882"/>
            <a:ext cx="500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FF6720"/>
                </a:solidFill>
              </a:rPr>
              <a:t>BUSINESS RULES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73"/>
          <p:cNvSpPr txBox="1"/>
          <p:nvPr/>
        </p:nvSpPr>
        <p:spPr>
          <a:xfrm>
            <a:off x="3527875" y="8871275"/>
            <a:ext cx="11187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/>
              <a:t>We don’t want to change behaviour, we want to increase readability. </a:t>
            </a:r>
            <a:br>
              <a:rPr lang="en-US" sz="2800"/>
            </a:br>
            <a:r>
              <a:rPr lang="en-US" sz="2800"/>
              <a:t>First make sure to have fully covering tests. </a:t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/>
              <a:t>Allow only IDE generated refactoring changes.</a:t>
            </a:r>
            <a:endParaRPr sz="2800"/>
          </a:p>
        </p:txBody>
      </p:sp>
      <p:sp>
        <p:nvSpPr>
          <p:cNvPr id="686" name="Google Shape;686;p73"/>
          <p:cNvSpPr txBox="1"/>
          <p:nvPr/>
        </p:nvSpPr>
        <p:spPr>
          <a:xfrm>
            <a:off x="3527873" y="8356500"/>
            <a:ext cx="500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FF6720"/>
                </a:solidFill>
              </a:rPr>
              <a:t>REFACTORING APPROACH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73"/>
          <p:cNvSpPr txBox="1"/>
          <p:nvPr/>
        </p:nvSpPr>
        <p:spPr>
          <a:xfrm>
            <a:off x="3172400" y="10712138"/>
            <a:ext cx="1919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u="sng">
                <a:solidFill>
                  <a:schemeClr val="hlink"/>
                </a:solidFill>
                <a:hlinkClick r:id="rId5"/>
              </a:rPr>
              <a:t>https://github.com/sandromancuso/trip-service-kata/tree/master/java/trip-service-kata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8" name="Google Shape;688;p73"/>
          <p:cNvCxnSpPr/>
          <p:nvPr/>
        </p:nvCxnSpPr>
        <p:spPr>
          <a:xfrm rot="10800000">
            <a:off x="3311099" y="5519584"/>
            <a:ext cx="0" cy="1813200"/>
          </a:xfrm>
          <a:prstGeom prst="straightConnector1">
            <a:avLst/>
          </a:prstGeom>
          <a:noFill/>
          <a:ln cap="flat" cmpd="sng" w="88900">
            <a:solidFill>
              <a:srgbClr val="282D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9" name="Google Shape;689;p73"/>
          <p:cNvCxnSpPr/>
          <p:nvPr/>
        </p:nvCxnSpPr>
        <p:spPr>
          <a:xfrm rot="10800000">
            <a:off x="3311099" y="8364384"/>
            <a:ext cx="0" cy="1813200"/>
          </a:xfrm>
          <a:prstGeom prst="straightConnector1">
            <a:avLst/>
          </a:prstGeom>
          <a:noFill/>
          <a:ln cap="flat" cmpd="sng" w="88900">
            <a:solidFill>
              <a:srgbClr val="282D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0" name="Google Shape;690;p73"/>
          <p:cNvSpPr txBox="1"/>
          <p:nvPr/>
        </p:nvSpPr>
        <p:spPr>
          <a:xfrm>
            <a:off x="3527877" y="6090625"/>
            <a:ext cx="912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/>
              <a:t>You must be logged in to see yours or any other trips. </a:t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/>
              <a:t>To see other’s trips you have to be friends with them.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4"/>
          <p:cNvSpPr txBox="1"/>
          <p:nvPr/>
        </p:nvSpPr>
        <p:spPr>
          <a:xfrm>
            <a:off x="1976492" y="1532534"/>
            <a:ext cx="1781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74"/>
          <p:cNvSpPr/>
          <p:nvPr/>
        </p:nvSpPr>
        <p:spPr>
          <a:xfrm>
            <a:off x="3172" y="-7748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74"/>
          <p:cNvSpPr txBox="1"/>
          <p:nvPr/>
        </p:nvSpPr>
        <p:spPr>
          <a:xfrm>
            <a:off x="2200925" y="3687463"/>
            <a:ext cx="178185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00"/>
              <a:buFont typeface="Arial"/>
              <a:buNone/>
            </a:pPr>
            <a:r>
              <a:rPr b="0" i="0" lang="en-US" sz="12100" u="none" cap="none" strike="noStrike">
                <a:solidFill>
                  <a:srgbClr val="EF653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12100" u="none" cap="none" strike="noStrike">
              <a:solidFill>
                <a:srgbClr val="EF65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8" name="Google Shape;69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3926" y="7409350"/>
            <a:ext cx="4933764" cy="582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95425" y="6176725"/>
            <a:ext cx="678180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00" name="Google Shape;700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56164" y="4024094"/>
            <a:ext cx="1373952" cy="1373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4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8373" y="1970538"/>
            <a:ext cx="17227295" cy="9774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5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4">
            <a:alphaModFix/>
          </a:blip>
          <a:srcRect b="2975" l="0" r="0" t="3461"/>
          <a:stretch/>
        </p:blipFill>
        <p:spPr>
          <a:xfrm>
            <a:off x="3578375" y="2027001"/>
            <a:ext cx="17227300" cy="106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6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913" y="1969875"/>
            <a:ext cx="17230428" cy="977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7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3639" y="1591187"/>
            <a:ext cx="12636777" cy="1099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eması">
  <a:themeElements>
    <a:clrScheme name="Office Teması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eması">
  <a:themeElements>
    <a:clrScheme name="Office Teması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